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02-1.png"/><Relationship Id="rId2" Type="http://schemas.openxmlformats.org/officeDocument/2006/relationships/image" Target="../media/image-1002-2.sv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4841748"/>
            <a:ext cx="9144000" cy="0"/>
          </a:xfrm>
          <a:prstGeom prst="line">
            <a:avLst/>
          </a:prstGeom>
          <a:noFill/>
          <a:ln w="2540">
            <a:solidFill>
              <a:srgbClr val="808080"/>
            </a:solidFill>
            <a:prstDash val="solid"/>
          </a:ln>
        </p:spPr>
      </p:sp>
      <p:sp>
        <p:nvSpPr>
          <p:cNvPr id="3" name="Text 1"/>
          <p:cNvSpPr txBox="1"/>
          <p:nvPr/>
        </p:nvSpPr>
        <p:spPr>
          <a:xfrm>
            <a:off x="91440" y="4841748"/>
            <a:ext cx="1828800" cy="30175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dirty="0">
                <a:solidFill>
                  <a:srgbClr val="80808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Whitson AS</a:t>
            </a:r>
            <a:endParaRPr lang="en-US" sz="600" dirty="0"/>
          </a:p>
        </p:txBody>
      </p:sp>
      <p:pic>
        <p:nvPicPr>
          <p:cNvPr id="4" name="Image 0" descr="/logo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275320" y="4828032"/>
            <a:ext cx="868680" cy="370332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1H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35017244250000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233392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11876000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147.12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56.05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91.07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2015-04-01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196.3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71.19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LEMKE 25-13N-9W 6H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35017247840000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4891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315578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11918000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157.24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70.97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86.27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1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2017-03-01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216.88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72.31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LEMKE 25-13N-9W 3H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35017247850000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4904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260655.86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9784000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2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154.89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86.89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4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2017-02-01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221.86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72.39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LEMKE 25-13N-9W 2H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35017247860000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4681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262103.86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9452000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165.23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71.74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93.49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2017-02-01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223.96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71.01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LEMKE 25-13N-9W 5H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35017247870000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4781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325769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11870000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172.39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72.72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99.67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0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2017-03-01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223.74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69.83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2H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35017247960000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4693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258515.19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8300000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192.47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43.72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148.76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2017-01-01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101.24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37.3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3H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35017247970000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4717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335250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9006000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183.3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50.61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132.69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6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2017-01-01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118.62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45.95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4H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35017247980000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4838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346386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10920000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168.8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58.81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109.99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6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2017-03-01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125.04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52.22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5H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35017247990000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4753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316805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10562000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196.32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54.88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141.44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6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2017-03-01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116.51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45.24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6H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35017248000000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4846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328824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10340000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208.68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90.19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118.49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7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2017-01-01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240.3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66.35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7H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35017248010000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4804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324888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11146000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223.6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104.75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118.85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7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2017-02-01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244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65.82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4H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35017246700000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4672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230904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11806000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125.42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79.98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45.44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2015-05-01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446.16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90.18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HOBSON 26-13N-9W 8H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35017248020000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4853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243112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9344000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1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200.43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87.03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113.4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61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8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2017-02-01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235.58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67.77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5H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35017246720000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4752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234869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12008000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92.68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46.18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46.5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0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2015-06-01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334.87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90.91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6H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35017246790000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4657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231539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10846000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5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106.13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24.43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81.7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2015-05-01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136.55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69.3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7H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35017247130000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4524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179925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9206000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6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1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160.08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66.46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93.62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6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2015-05-01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242.12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74.69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2H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35017247180000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4619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230948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12032000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7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3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182.11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69.2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112.9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2015-04-01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233.83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69.93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3H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35017247190000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4440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229949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12044000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8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5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161.68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62.06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99.62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2015-05-01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231.26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73.14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HALEY 9-13-9 8H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35017247210000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WTNG-CHCSH TREND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OPERATING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4663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180508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9184000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9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161.71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56.65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105.06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5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2015-05-01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189.04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66.96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0" y="0"/>
            <a:ext cx="9144000" cy="4754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LEMKE 25-13N-9W 4H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35017247830000</a:t>
            </a:r>
            <a:endParaRPr lang="en-US" sz="600" dirty="0"/>
          </a:p>
          <a:p>
            <a:pPr algn="ctr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3" name="Text 1"/>
          <p:cNvSpPr txBox="1"/>
          <p:nvPr/>
        </p:nvSpPr>
        <p:spPr>
          <a:xfrm>
            <a:off x="76200" y="551688"/>
            <a:ext cx="6858000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600" b="1" dirty="0">
                <a:solidFill>
                  <a:srgbClr val="000000"/>
                </a:solidFill>
              </a:rPr>
              <a:t>Summary</a:t>
            </a:r>
            <a:endParaRPr lang="en-US" sz="600" dirty="0"/>
          </a:p>
        </p:txBody>
      </p:sp>
      <p:sp>
        <p:nvSpPr>
          <p:cNvPr id="4" name="Shape 2"/>
          <p:cNvSpPr/>
          <p:nvPr/>
        </p:nvSpPr>
        <p:spPr>
          <a:xfrm>
            <a:off x="76200" y="608838"/>
            <a:ext cx="8991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sp>
        <p:nvSpPr>
          <p:cNvPr id="5" name="Text 3"/>
          <p:cNvSpPr txBox="1"/>
          <p:nvPr/>
        </p:nvSpPr>
        <p:spPr>
          <a:xfrm>
            <a:off x="762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UNITED STATES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County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CANADIAN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Reservoir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CALUMET EAST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DEVON ENERGY PRODUCTION CO LP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Pad Name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Reserves Classification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endParaRPr lang="en-US" sz="550" dirty="0"/>
          </a:p>
        </p:txBody>
      </p:sp>
      <p:sp>
        <p:nvSpPr>
          <p:cNvPr id="6" name="Text 4"/>
          <p:cNvSpPr txBox="1"/>
          <p:nvPr/>
        </p:nvSpPr>
        <p:spPr>
          <a:xfrm>
            <a:off x="30734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Vintage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Trajectory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horizontal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Lateral Length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4849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ft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Fluid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239811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STB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Proppant Pumped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9032000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lbs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Stages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</a:t>
            </a:r>
            <a:endParaRPr lang="en-US" sz="550" dirty="0"/>
          </a:p>
        </p:txBody>
      </p:sp>
      <p:sp>
        <p:nvSpPr>
          <p:cNvPr id="7" name="Text 5"/>
          <p:cNvSpPr txBox="1"/>
          <p:nvPr/>
        </p:nvSpPr>
        <p:spPr>
          <a:xfrm>
            <a:off x="6070600" y="604076"/>
            <a:ext cx="2997200" cy="58769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Clusters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Well Spacing</a:t>
            </a:r>
            <a:pPr algn="l" indent="0" marL="0">
              <a:buNone/>
            </a:pPr>
            <a:r>
              <a:rPr lang="en-US" sz="5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: </a:t>
            </a:r>
            <a:pPr algn="l" indent="0" marL="0">
              <a:buNone/>
            </a:pPr>
            <a:pPr algn="l" indent="0" marL="0">
              <a:buNone/>
            </a:pPr>
            <a:r>
              <a:rPr lang="en-US" sz="5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550" dirty="0"/>
          </a:p>
        </p:txBody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8176" y="1267968"/>
            <a:ext cx="6327648" cy="27432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7620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Technical Volumes at 9 July 2026</a:t>
            </a:r>
            <a:endParaRPr lang="en-US" sz="600" dirty="0"/>
          </a:p>
        </p:txBody>
      </p:sp>
      <p:sp>
        <p:nvSpPr>
          <p:cNvPr id="10" name="Shape 7"/>
          <p:cNvSpPr/>
          <p:nvPr/>
        </p:nvSpPr>
        <p:spPr>
          <a:xfrm>
            <a:off x="76200" y="408736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0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0873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Stream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Ultimate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Cumulative Production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Remaining Volumes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Total Production Time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lim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(tan.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Cutoff Rate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Shape 8"/>
          <p:cNvSpPr/>
          <p:nvPr/>
        </p:nvSpPr>
        <p:spPr>
          <a:xfrm>
            <a:off x="76200" y="4270248"/>
            <a:ext cx="52349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1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76200" y="4277868"/>
          <a:ext cx="5234940" cy="914400"/>
        </p:xfrm>
        <a:graphic>
          <a:graphicData uri="http://schemas.openxmlformats.org/drawingml/2006/table">
            <a:tbl>
              <a:tblPr/>
              <a:tblGrid>
                <a:gridCol w="457200"/>
                <a:gridCol w="822960"/>
                <a:gridCol w="914400"/>
                <a:gridCol w="822960"/>
                <a:gridCol w="914400"/>
                <a:gridCol w="617220"/>
                <a:gridCol w="6858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178.22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69.46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108.76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50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yrs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6.18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0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4" name="Text 9"/>
          <p:cNvSpPr/>
          <p:nvPr/>
        </p:nvSpPr>
        <p:spPr>
          <a:xfrm>
            <a:off x="5775960" y="4030218"/>
            <a:ext cx="6327648" cy="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Last Segment</a:t>
            </a:r>
            <a:endParaRPr lang="en-US" sz="600" dirty="0"/>
          </a:p>
        </p:txBody>
      </p:sp>
      <p:sp>
        <p:nvSpPr>
          <p:cNvPr id="15" name="Shape 10"/>
          <p:cNvSpPr/>
          <p:nvPr/>
        </p:nvSpPr>
        <p:spPr>
          <a:xfrm>
            <a:off x="5775960" y="408736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28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0873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Segment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Start Date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q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D</a:t>
                      </a:r>
                      <a:pPr algn="ctr" indent="0" marL="0">
                        <a:buNone/>
                      </a:pPr>
                      <a:r>
                        <a:rPr lang="en-US" sz="550" baseline="-4000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i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(sec. eff)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b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" name="Shape 11"/>
          <p:cNvSpPr/>
          <p:nvPr/>
        </p:nvSpPr>
        <p:spPr>
          <a:xfrm>
            <a:off x="5775960" y="4270248"/>
            <a:ext cx="329184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</a:ln>
        </p:spPr>
      </p:sp>
      <p:graphicFrame>
        <p:nvGraphicFramePr>
          <p:cNvPr id="3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5775960" y="4277868"/>
          <a:ext cx="3291840" cy="914400"/>
        </p:xfrm>
        <a:graphic>
          <a:graphicData uri="http://schemas.openxmlformats.org/drawingml/2006/table">
            <a:tbl>
              <a:tblPr/>
              <a:tblGrid>
                <a:gridCol w="548640"/>
                <a:gridCol w="731520"/>
                <a:gridCol w="914400"/>
                <a:gridCol w="640080"/>
                <a:gridCol w="457200"/>
              </a:tblGrid>
              <a:tr h="64008"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Oil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2017-02-01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221.24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68.21</a:t>
                      </a:r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 %/yr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indent="0" marL="0">
                        <a:buNone/>
                      </a:pPr>
                      <a:r>
                        <a:rPr lang="en-US" sz="550" dirty="0">
                          <a:solidFill>
                            <a:srgbClr val="000000"/>
                          </a:solidFill>
                          <a:latin typeface="Arial" pitchFamily="34" charset="0"/>
                          <a:ea typeface="Arial" pitchFamily="34" charset="-122"/>
                          <a:cs typeface="Arial" pitchFamily="34" charset="-120"/>
                        </a:rPr>
                        <a:t>1</a:t>
                      </a:r>
                      <a:endParaRPr lang="en-US" sz="55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40" marR="91440" marT="45720" marB="45720">
                    <a:lnL w="0" cap="flat" cmpd="sng" algn="ctr">
                      <a:noFill/>
                    </a:lnL>
                    <a:lnR w="0" cap="flat" cmpd="sng" algn="ctr">
                      <a:noFill/>
                    </a:lnR>
                    <a:lnT w="0" cap="flat" cmpd="sng" algn="ctr">
                      <a:noFill/>
                    </a:lnT>
                    <a:lnB w="0" cap="flat" cmpd="sng" algn="ctr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84174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 anchor="ctr"/>
          <a:lstStyle>
            <a:lvl1pPr>
              <a:defRPr sz="600">
                <a:solidFill>
                  <a:srgbClr val="808080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2026-07-09T14:18:24Z</dcterms:created>
  <dcterms:modified xsi:type="dcterms:W3CDTF">2026-07-09T14:18:24Z</dcterms:modified>
</cp:coreProperties>
</file>