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02-1.png"/><Relationship Id="rId2" Type="http://schemas.openxmlformats.org/officeDocument/2006/relationships/image" Target="../media/image-1002-2.svg"/><Relationship Id="rId3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41748"/>
            <a:ext cx="9144000" cy="0"/>
          </a:xfrm>
          <a:prstGeom prst="line">
            <a:avLst/>
          </a:prstGeom>
          <a:noFill/>
          <a:ln w="2540">
            <a:solidFill>
              <a:srgbClr val="808080"/>
            </a:solidFill>
            <a:prstDash val="solid"/>
          </a:ln>
        </p:spPr>
      </p:sp>
      <p:sp>
        <p:nvSpPr>
          <p:cNvPr id="3" name="Text 1"/>
          <p:cNvSpPr txBox="1"/>
          <p:nvPr/>
        </p:nvSpPr>
        <p:spPr>
          <a:xfrm>
            <a:off x="91440" y="4841748"/>
            <a:ext cx="18288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Whitson AS</a:t>
            </a:r>
            <a:endParaRPr lang="en-US" sz="600" dirty="0"/>
          </a:p>
        </p:txBody>
      </p:sp>
      <p:pic>
        <p:nvPicPr>
          <p:cNvPr id="4" name="Image 0" descr="/logo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275320" y="4828032"/>
            <a:ext cx="868680" cy="370332"/>
          </a:xfrm>
          <a:prstGeom prst="rect">
            <a:avLst/>
          </a:prstGeom>
        </p:spPr>
      </p:pic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HALEY 9-13-9 1H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35017244250000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233392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11876000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147.12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56.05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91.07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7220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3951.52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3268.48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6.26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4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5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2015-04-01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196.3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71.19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5454.95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59.72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2015-01-30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LEMKE 25-13N-9W 6H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35017247840000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315578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11918000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1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157.24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70.97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86.27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2766.87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1349.63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1417.24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6.29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1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41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2017-03-01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216.88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72.31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2017-03-01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2988.68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72.71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1.54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2016-12-02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LEMKE 25-13N-9W 3H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35017247850000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260655.86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9784000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154.89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86.89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5023.74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2247.21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2776.53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6.33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4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45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2017-02-01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221.86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72.39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2017-02-01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4365.75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69.09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2016-12-02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LEMKE 25-13N-9W 2H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35017247860000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262103.86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9452000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165.23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71.74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93.49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4626.42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2088.2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2538.22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6.34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7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49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2017-02-01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223.96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71.01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2017-02-01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4288.25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71.07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2016-12-02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LEMKE 25-13N-9W 5H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35017247870000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325769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11870000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172.39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72.72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99.67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5015.3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2358.93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2656.37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6.25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40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5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2017-03-01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223.74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69.83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2017-03-01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3549.97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55.42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1.34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2016-12-02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HOBSON 26-13N-9W 2H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35017247960000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258515.19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8300000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192.47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43.72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148.76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3217.26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1774.93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1442.33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4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57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101.24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37.3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2016-12-01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3289.45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62.61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1.08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2016-10-03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HOBSON 26-13N-9W 3H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35017247970000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335250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9006000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1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183.3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50.61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132.69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5869.55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2800.05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3069.49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6.19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46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61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118.62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45.95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2978.12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37.99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1.05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HOBSON 26-13N-9W 4H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35017247980000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346386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10920000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168.8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58.81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109.99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7736.37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3786.07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3950.3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49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65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2017-03-01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125.04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52.22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4805.54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46.22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1.11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HOBSON 26-13N-9W 5H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35017247990000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316805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10562000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196.32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54.88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141.44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6826.87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3007.66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3819.21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6.31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5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69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2017-03-01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116.51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45.24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2017-03-01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3857.43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52.86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1.65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HOBSON 26-13N-9W 6H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35017248000000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328824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10340000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208.68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90.19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118.49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5838.25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2690.44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3147.81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6.25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55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7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240.3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66.35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3668.4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50.7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1.33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HOBSON 26-13N-9W 7H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35017248010000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324888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11146000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223.6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104.75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118.85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7832.19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3528.7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4303.49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6.29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5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77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2017-02-01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244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65.82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2017-02-01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5028.49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55.52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1.54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HALEY 9-13-9 4H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35017246700000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230904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11806000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125.42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79.98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45.44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7948.53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4623.08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3325.45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6.22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7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9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446.16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90.18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6897.84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60.86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1.22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2015-03-03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HOBSON 26-13N-9W 8H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35017248020000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243112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9344000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41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200.43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87.03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113.4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4712.63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2260.22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2452.41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6.27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61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81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2017-02-01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235.58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67.77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2017-02-01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3843.96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63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1.44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2016-11-01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20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HALEY 9-13-9 5H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35017246720000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234869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12008000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92.68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46.18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46.5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7110.59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4130.83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2979.76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6.22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0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2015-06-01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334.87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90.91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7107.16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64.27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1.21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2015-03-03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HALEY 9-13-9 6H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35017246790000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231539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10846000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106.13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24.43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81.7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5120.04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3005.14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2114.9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6.22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7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136.55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69.3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4944.03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62.88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1.18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2015-03-03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HALEY 9-13-9 7H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35017247130000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179925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9206000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1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160.08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66.46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93.62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7276.67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4073.79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3202.88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6.25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6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1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242.12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74.69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6835.54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65.7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1.36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2015-01-30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HALEY 9-13-9 2H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35017247180000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230948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12032000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182.11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69.2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112.9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8554.63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4782.52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3772.1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6.25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9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5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2015-04-01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233.83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69.93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7163.68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62.38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1.36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2015-01-30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HALEY 9-13-9 3H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35017247190000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229949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12044000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161.68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62.06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99.62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6897.24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4149.3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2747.94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6.21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9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231.26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73.14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6894.64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63.79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1.15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2015-01-30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HALEY 9-13-9 8H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35017247210000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WTNG-CHCSH TREND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OPERATING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180508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9184000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161.71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56.65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105.06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6878.58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3986.05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2892.53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6.23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5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189.04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66.96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2015-05-01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6566.04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63.49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1.22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2015-01-30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0" y="0"/>
            <a:ext cx="914400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LEMKE 25-13N-9W 4H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35017247830000</a:t>
            </a:r>
            <a:endParaRPr lang="en-US" sz="600" dirty="0"/>
          </a:p>
          <a:p>
            <a:pPr algn="ctr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3" name="Text 1"/>
          <p:cNvSpPr txBox="1"/>
          <p:nvPr/>
        </p:nvSpPr>
        <p:spPr>
          <a:xfrm>
            <a:off x="76200" y="551688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" b="1" dirty="0">
                <a:solidFill>
                  <a:srgbClr val="000000"/>
                </a:solidFill>
              </a:rPr>
              <a:t>Summary</a:t>
            </a:r>
            <a:endParaRPr lang="en-US" sz="600" dirty="0"/>
          </a:p>
        </p:txBody>
      </p:sp>
      <p:sp>
        <p:nvSpPr>
          <p:cNvPr id="4" name="Shape 2"/>
          <p:cNvSpPr/>
          <p:nvPr/>
        </p:nvSpPr>
        <p:spPr>
          <a:xfrm>
            <a:off x="76200" y="608838"/>
            <a:ext cx="89916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762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STATES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CANADIAN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Sub-field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ANADARKO INTERMEDIATE SUB-BASIN (ANADARKO BASIN)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Reservoir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CALUMET EAST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DEVON ENERGY PRODUCTION CO LP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 Name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endParaRPr lang="en-US" sz="550" dirty="0"/>
          </a:p>
        </p:txBody>
      </p:sp>
      <p:sp>
        <p:nvSpPr>
          <p:cNvPr id="6" name="Text 4"/>
          <p:cNvSpPr txBox="1"/>
          <p:nvPr/>
        </p:nvSpPr>
        <p:spPr>
          <a:xfrm>
            <a:off x="30734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 Classification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Vintage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 Trajectory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Fluid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239811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STB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Proppant Pumped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9032000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lbs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</a:t>
            </a:r>
            <a:pPr algn="l" indent="0" marL="0">
              <a:buNone/>
            </a:pPr>
            <a:r>
              <a:rPr lang="en-US" sz="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pPr algn="l" indent="0" marL="0">
              <a:buNone/>
            </a:pPr>
            <a:r>
              <a:rPr lang="en-US" sz="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550" dirty="0"/>
          </a:p>
        </p:txBody>
      </p:sp>
      <p:sp>
        <p:nvSpPr>
          <p:cNvPr id="7" name="Text 5"/>
          <p:cNvSpPr txBox="1"/>
          <p:nvPr/>
        </p:nvSpPr>
        <p:spPr>
          <a:xfrm>
            <a:off x="6070600" y="604076"/>
            <a:ext cx="2997200" cy="58769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buNone/>
            </a:pPr>
            <a:endParaRPr lang="en-US" sz="55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8176" y="1267968"/>
            <a:ext cx="6327648" cy="2743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620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Volumes at 9 July 2026</a:t>
            </a:r>
            <a:endParaRPr lang="en-US" sz="600" dirty="0"/>
          </a:p>
        </p:txBody>
      </p:sp>
      <p:sp>
        <p:nvSpPr>
          <p:cNvPr id="10" name="Shape 7"/>
          <p:cNvSpPr/>
          <p:nvPr/>
        </p:nvSpPr>
        <p:spPr>
          <a:xfrm>
            <a:off x="76200" y="408736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0873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Stream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Ultimate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Cumulative Production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Remaining Volumes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Total Production Time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(tan.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Cutoff Rate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76200" y="4270248"/>
            <a:ext cx="52349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" y="4277868"/>
          <a:ext cx="523494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822960"/>
                <a:gridCol w="914400"/>
                <a:gridCol w="822960"/>
                <a:gridCol w="914400"/>
                <a:gridCol w="617220"/>
                <a:gridCol w="6858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178.22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69.46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108.76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6.18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4326.13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1990.92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2335.21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6.29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yrs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Text 9"/>
          <p:cNvSpPr/>
          <p:nvPr/>
        </p:nvSpPr>
        <p:spPr>
          <a:xfrm>
            <a:off x="5775960" y="4030218"/>
            <a:ext cx="6327648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Segment</a:t>
            </a:r>
            <a:endParaRPr lang="en-US" sz="600" dirty="0"/>
          </a:p>
        </p:txBody>
      </p:sp>
      <p:sp>
        <p:nvSpPr>
          <p:cNvPr id="15" name="Shape 10"/>
          <p:cNvSpPr/>
          <p:nvPr/>
        </p:nvSpPr>
        <p:spPr>
          <a:xfrm>
            <a:off x="5775960" y="408736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0873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Start Date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</a:t>
                      </a:r>
                      <a:pPr algn="ctr" indent="0" marL="0">
                        <a:buNone/>
                      </a:pPr>
                      <a:r>
                        <a:rPr lang="en-US" sz="550" baseline="-40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(sec. eff)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Shape 11"/>
          <p:cNvSpPr/>
          <p:nvPr/>
        </p:nvSpPr>
        <p:spPr>
          <a:xfrm>
            <a:off x="5775960" y="4270248"/>
            <a:ext cx="329184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olid"/>
          </a:ln>
        </p:spPr>
      </p:sp>
      <p:graphicFrame>
        <p:nvGraphicFramePr>
          <p:cNvPr id="37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775960" y="4277868"/>
          <a:ext cx="32918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731520"/>
                <a:gridCol w="914400"/>
                <a:gridCol w="640080"/>
                <a:gridCol w="457200"/>
              </a:tblGrid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Oil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2017-02-01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221.24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68.21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2017-02-01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4409.47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70.24</a:t>
                      </a:r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%/yr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1.56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640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2016-12-02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5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</a:t>
                      </a:r>
                      <a:endParaRPr lang="en-US" sz="5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4572000" y="4841748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anchor="ctr"/>
          <a:lstStyle>
            <a:lvl1pPr>
              <a:defRPr sz="600">
                <a:solidFill>
                  <a:srgbClr val="80808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2026-07-09T14:20:22Z</dcterms:created>
  <dcterms:modified xsi:type="dcterms:W3CDTF">2026-07-09T14:20:22Z</dcterms:modified>
</cp:coreProperties>
</file>